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3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Playfair Display" charset="-52"/>
      <p:regular r:id="rId15"/>
    </p:embeddedFont>
    <p:embeddedFont>
      <p:font typeface="Inter" charset="0"/>
      <p:regular r:id="rId16"/>
    </p:embeddedFont>
    <p:embeddedFont>
      <p:font typeface="宋体" pitchFamily="2" charset="-122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FFF99"/>
    <a:srgbClr val="FF9966"/>
    <a:srgbClr val="FFCC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7" d="100"/>
          <a:sy n="77" d="100"/>
        </p:scale>
        <p:origin x="-35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39457-D3C1-47E7-9835-A0982456AE53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DAC08-D687-430A-B2C5-5ABF9192E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007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415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621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3636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52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08462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4978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019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64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573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067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002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DBEE3-4AC2-F046-910D-39992CB67F1C}" type="datetimeFigureOut">
              <a:rPr kumimoji="1" lang="zh-CN" altLang="en-US" smtClean="0"/>
              <a:t>2026/7/9</a:t>
            </a:fld>
            <a:endParaRPr kumimoji="1" lang="zh-CN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0602D-AD6A-214B-ACCA-D81B2D28FAA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73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" name="Image 0" descr="image.png"/>
          <p:cNvPicPr>
            <a:picLocks noChangeAspect="1"/>
          </p:cNvPicPr>
          <p:nvPr/>
        </p:nvPicPr>
        <p:blipFill>
          <a:blip r:embed="rId3"/>
          <a:srcRect l="19029" r="190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76251" y="5881687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9886579" y="6219825"/>
            <a:ext cx="1892808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150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CONFIDENTIAL &amp; STRATEGIC</a:t>
            </a:r>
            <a:endParaRPr lang="en-US" sz="750" dirty="0"/>
          </a:p>
        </p:txBody>
      </p:sp>
      <p:sp>
        <p:nvSpPr>
          <p:cNvPr id="8" name="Text 4"/>
          <p:cNvSpPr/>
          <p:nvPr/>
        </p:nvSpPr>
        <p:spPr>
          <a:xfrm>
            <a:off x="10420945" y="6400800"/>
            <a:ext cx="1353312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4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2026-07-09 | Central Asia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74613" y="1128415"/>
            <a:ext cx="721461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270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INTERNATIONAL STRATEGY &amp; AUDIT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74613" y="1450181"/>
            <a:ext cx="7168896" cy="16459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4290"/>
              </a:lnSpc>
              <a:buNone/>
            </a:pPr>
            <a:r>
              <a:rPr lang="en-US" sz="3900" b="1" kern="0" spc="-8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Исламские финансы в Центральной Азии: </a:t>
            </a:r>
            <a:r>
              <a:rPr lang="en-US" sz="3900" b="1" kern="0" spc="-80" dirty="0" err="1">
                <a:solidFill>
                  <a:srgbClr val="C8A85D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Системный</a:t>
            </a:r>
            <a:r>
              <a:rPr lang="en-US" sz="3900" b="1" kern="0" spc="-80" dirty="0">
                <a:solidFill>
                  <a:srgbClr val="C8A85D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 </a:t>
            </a:r>
            <a:r>
              <a:rPr lang="ru-RU" sz="3900" b="1" kern="0" spc="-80" dirty="0" smtClean="0">
                <a:solidFill>
                  <a:srgbClr val="C8A85D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обзор</a:t>
            </a:r>
            <a:endParaRPr lang="en-US" sz="3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474613" y="3236416"/>
            <a:ext cx="7086600" cy="5669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350" dirty="0" err="1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Системный</a:t>
            </a:r>
            <a:r>
              <a:rPr lang="en-US" sz="1350" dirty="0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350" dirty="0" smtClean="0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обзор</a:t>
            </a:r>
            <a:r>
              <a:rPr lang="en-US" sz="1350" dirty="0" smtClean="0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dirty="0">
                <a:solidFill>
                  <a:srgbClr val="FFFFFF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внутренних изъянов инфраструктуры, продуктов и корпоративного управления</a:t>
            </a:r>
            <a:endParaRPr lang="en-US" sz="1350" dirty="0"/>
          </a:p>
        </p:txBody>
      </p:sp>
      <p:pic>
        <p:nvPicPr>
          <p:cNvPr id="12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6251" y="3986510"/>
            <a:ext cx="1714500" cy="190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76251" y="4743748"/>
            <a:ext cx="457200" cy="457200"/>
          </a:xfrm>
          <a:prstGeom prst="roundRect">
            <a:avLst>
              <a:gd name="adj" fmla="val 100000"/>
            </a:avLst>
          </a:prstGeom>
          <a:noFill/>
          <a:ln w="9525">
            <a:solidFill>
              <a:srgbClr val="C8A85D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7" y="4896148"/>
            <a:ext cx="133351" cy="1524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84064" y="4729460"/>
            <a:ext cx="2788920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Абдурашид устаз Жораев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1084064" y="5015210"/>
            <a:ext cx="2779776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00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PhD (ADB), LL.M, IBQ, CISSA, CEIM AAOIFI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7969300" y="1047750"/>
            <a:ext cx="0" cy="476250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8666187" y="1047750"/>
            <a:ext cx="31455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2008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8666187" y="2138363"/>
            <a:ext cx="31455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2012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8666187" y="3228975"/>
            <a:ext cx="31455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2017</a:t>
            </a: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8666187" y="4319588"/>
            <a:ext cx="31455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2023</a:t>
            </a:r>
            <a:endParaRPr lang="en-US" sz="900" dirty="0"/>
          </a:p>
        </p:txBody>
      </p:sp>
      <p:sp>
        <p:nvSpPr>
          <p:cNvPr id="35" name="Text 29"/>
          <p:cNvSpPr/>
          <p:nvPr/>
        </p:nvSpPr>
        <p:spPr>
          <a:xfrm>
            <a:off x="8666187" y="5410200"/>
            <a:ext cx="31455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2026+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6251" y="285750"/>
            <a:ext cx="11503152" cy="2011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10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СОДЕРЖАНИЕ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76251" y="559594"/>
            <a:ext cx="11567160" cy="5120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938"/>
              </a:lnSpc>
              <a:buNone/>
            </a:pPr>
            <a:r>
              <a:rPr lang="en-US" sz="3150" b="1" kern="0" spc="-70" dirty="0" err="1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Структура</a:t>
            </a:r>
            <a:r>
              <a:rPr lang="en-US" sz="3150" b="1" kern="0" spc="-7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 </a:t>
            </a:r>
            <a:r>
              <a:rPr lang="ru-RU" sz="3150" b="1" kern="0" spc="-70" dirty="0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обзора</a:t>
            </a:r>
            <a:endParaRPr lang="en-US" sz="31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1176342"/>
            <a:ext cx="1714500" cy="952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76251" y="1785941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09600" y="2286000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5219" y="1900238"/>
            <a:ext cx="448056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182067" y="1976438"/>
            <a:ext cx="3785616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Исламские финансы в Центральной Азии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76251" y="2557467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09600" y="3057525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5219" y="2671763"/>
            <a:ext cx="448056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182812" y="2747963"/>
            <a:ext cx="4343400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Точка невозврата: Регуляторный парадокс СНГ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476251" y="3328988"/>
            <a:ext cx="0" cy="700088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09602" y="3869531"/>
            <a:ext cx="353764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6939" y="3483769"/>
            <a:ext cx="420624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182812" y="3440906"/>
            <a:ext cx="4645152" cy="484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Дефект №1: Кадровый вакуум и операционный саботаж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476251" y="4181479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09600" y="4681538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361209" y="1849483"/>
            <a:ext cx="448056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901625" y="1922635"/>
            <a:ext cx="3401568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Дефект №2: Корпоративный паралич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476251" y="4953000"/>
            <a:ext cx="0" cy="700088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09602" y="5493544"/>
            <a:ext cx="369839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039" y="2674811"/>
            <a:ext cx="438912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05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901625" y="2694664"/>
            <a:ext cx="4626864" cy="484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Дефект №3: Иллюзия выбора и </a:t>
            </a:r>
            <a:r>
              <a:rPr lang="en-US" sz="1350" kern="0" spc="30" dirty="0" err="1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доминация</a:t>
            </a:r>
            <a:r>
              <a:rPr lang="ru-RU" sz="1350" kern="0" spc="3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продукта</a:t>
            </a:r>
            <a:r>
              <a:rPr lang="en-US" sz="1350" kern="0" spc="3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Мурабаха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6324600" y="1785941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57951" y="2286000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390895" y="3492721"/>
            <a:ext cx="448056" cy="393192"/>
          </a:xfrm>
          <a:prstGeom prst="rect">
            <a:avLst/>
          </a:prstGeom>
          <a:noFill/>
          <a:ln/>
        </p:spPr>
        <p:txBody>
          <a:bodyPr vert="horz" wrap="none" lIns="0" tIns="0" rIns="0" bIns="38100" rtlCol="0" anchor="t">
            <a:normAutofit/>
          </a:bodyPr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06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6901625" y="3555588"/>
            <a:ext cx="3867912" cy="24688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kern="0" spc="3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Дефект №4: Маркетинговая близорукость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6324600" y="2557467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457951" y="3057525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324600" y="3328991"/>
            <a:ext cx="0" cy="619125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457951" y="3829050"/>
            <a:ext cx="381000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324600" y="4100513"/>
            <a:ext cx="0" cy="700088"/>
          </a:xfrm>
          <a:prstGeom prst="line">
            <a:avLst/>
          </a:prstGeom>
          <a:noFill/>
          <a:ln w="1905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457953" y="4641056"/>
            <a:ext cx="377577" cy="0"/>
          </a:xfrm>
          <a:prstGeom prst="line">
            <a:avLst/>
          </a:prstGeom>
          <a:noFill/>
          <a:ln w="9525">
            <a:solidFill>
              <a:srgbClr val="C8A85D">
                <a:alpha val="30000"/>
              </a:srgbClr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6324602" y="4957763"/>
            <a:ext cx="5391151" cy="0"/>
          </a:xfrm>
          <a:prstGeom prst="line">
            <a:avLst/>
          </a:prstGeom>
          <a:noFill/>
          <a:ln w="9525">
            <a:solidFill>
              <a:srgbClr val="FFFFFF">
                <a:alpha val="5000"/>
              </a:srgbClr>
            </a:solidFill>
            <a:prstDash val="solid"/>
          </a:ln>
        </p:spPr>
      </p:sp>
      <p:sp>
        <p:nvSpPr>
          <p:cNvPr id="44" name="Text 40"/>
          <p:cNvSpPr/>
          <p:nvPr/>
        </p:nvSpPr>
        <p:spPr>
          <a:xfrm>
            <a:off x="6666607" y="5314950"/>
            <a:ext cx="3602736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kern="0" spc="90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INFRASTRUCTURE &amp; SHARI'AH COMPLIANCE</a:t>
            </a:r>
            <a:endParaRPr lang="en-US" sz="900" dirty="0"/>
          </a:p>
        </p:txBody>
      </p:sp>
      <p:sp>
        <p:nvSpPr>
          <p:cNvPr id="45" name="Shape 41"/>
          <p:cNvSpPr/>
          <p:nvPr/>
        </p:nvSpPr>
        <p:spPr>
          <a:xfrm>
            <a:off x="476251" y="6257925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476251" y="6474619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43"/>
          <p:cNvSpPr/>
          <p:nvPr/>
        </p:nvSpPr>
        <p:spPr>
          <a:xfrm>
            <a:off x="971551" y="6465094"/>
            <a:ext cx="57151" cy="5715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8" name="Text 44"/>
          <p:cNvSpPr/>
          <p:nvPr/>
        </p:nvSpPr>
        <p:spPr>
          <a:xfrm>
            <a:off x="1141587" y="6412706"/>
            <a:ext cx="2075688" cy="16459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kern="0" spc="80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PRESENTATION 2024</a:t>
            </a:r>
            <a:endParaRPr lang="en-US" sz="825" dirty="0"/>
          </a:p>
        </p:txBody>
      </p:sp>
      <p:sp>
        <p:nvSpPr>
          <p:cNvPr id="49" name="Text 45"/>
          <p:cNvSpPr/>
          <p:nvPr/>
        </p:nvSpPr>
        <p:spPr>
          <a:xfrm>
            <a:off x="8763000" y="6429375"/>
            <a:ext cx="3044952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NAHDA ISLAMIC FINANCE • SYSTEMIC AUDIT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1714501"/>
            <a:ext cx="1143000" cy="95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0381" y="1120120"/>
            <a:ext cx="6291072" cy="4023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Абдурашид устаз Жораев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50381" y="1752278"/>
            <a:ext cx="6263640" cy="28346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3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PhD (ADB), LL.M, IBQ, CISSA, CEIM AAOIFI</a:t>
            </a:r>
            <a:endParaRPr lang="en-US" sz="1350" dirty="0"/>
          </a:p>
        </p:txBody>
      </p:sp>
      <p:pic>
        <p:nvPicPr>
          <p:cNvPr id="7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6251" y="2466975"/>
            <a:ext cx="152400" cy="1524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25463" y="2438400"/>
            <a:ext cx="5870448" cy="4206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 err="1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Президент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NAHDA 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ISLAMIC FINANCE, </a:t>
            </a:r>
            <a:r>
              <a:rPr lang="en-US" sz="1200" dirty="0" err="1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Шариатский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оветник</a:t>
            </a:r>
            <a:r>
              <a:rPr lang="en-US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</a:t>
            </a:r>
            <a:r>
              <a:rPr lang="ru-RU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удитор</a:t>
            </a:r>
            <a:endParaRPr lang="en-US" sz="1200" dirty="0"/>
          </a:p>
        </p:txBody>
      </p:sp>
      <p:pic>
        <p:nvPicPr>
          <p:cNvPr id="9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76251" y="3091108"/>
            <a:ext cx="152400" cy="1524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25463" y="3082592"/>
            <a:ext cx="4864608" cy="2103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CEO </a:t>
            </a:r>
            <a:r>
              <a:rPr lang="en-US" sz="1200" dirty="0" err="1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Международной</a:t>
            </a: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изнес</a:t>
            </a:r>
            <a:r>
              <a:rPr lang="en-US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</a:t>
            </a:r>
            <a:r>
              <a:rPr lang="ru-RU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кадемии</a:t>
            </a:r>
            <a:r>
              <a:rPr lang="en-US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сламских</a:t>
            </a:r>
            <a:r>
              <a:rPr lang="en-US" sz="120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</a:t>
            </a:r>
            <a:r>
              <a:rPr lang="en-US" sz="120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инансов</a:t>
            </a:r>
            <a:endParaRPr lang="en-US" sz="1200" dirty="0">
              <a:solidFill>
                <a:srgbClr val="FFFFFF">
                  <a:alpha val="80000"/>
                </a:srgbClr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pic>
        <p:nvPicPr>
          <p:cNvPr id="11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6251" y="3597783"/>
            <a:ext cx="114300" cy="1524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725463" y="3597783"/>
            <a:ext cx="5907024" cy="42062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 Государственной стратегии развития исламской экономической платформы КР (2023–2027)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476251" y="5161359"/>
            <a:ext cx="0" cy="928688"/>
          </a:xfrm>
          <a:prstGeom prst="line">
            <a:avLst/>
          </a:prstGeom>
          <a:noFill/>
          <a:ln w="19050">
            <a:solidFill>
              <a:srgbClr val="C8A85D"/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725465" y="4384589"/>
            <a:ext cx="6015991" cy="9418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>
              <a:lnSpc>
                <a:spcPts val="3150"/>
              </a:lnSpc>
            </a:pPr>
            <a:r>
              <a:rPr lang="en-US" sz="1500" i="1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</a:t>
            </a:r>
            <a:r>
              <a:rPr lang="en-US" sz="1500" i="1" dirty="0" err="1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</a:t>
            </a:r>
            <a:r>
              <a:rPr lang="en-US" sz="1500" i="1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500" i="1" dirty="0" smtClean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</a:t>
            </a:r>
            <a:r>
              <a:rPr lang="en-US" sz="1500" i="1" dirty="0" err="1" smtClean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лет</a:t>
            </a:r>
            <a:r>
              <a:rPr lang="en-US" sz="1500" i="1" dirty="0" smtClean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500" i="1" dirty="0" smtClean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опыта в исламских финансах </a:t>
            </a:r>
            <a:r>
              <a:rPr lang="en-US" sz="1500" i="1" dirty="0" smtClean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 </a:t>
            </a:r>
            <a:r>
              <a:rPr lang="en-US" sz="1500" i="1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пришел к одному выводу: </a:t>
            </a:r>
            <a:r>
              <a:rPr lang="ru-RU" sz="1600" b="1" i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</a:t>
            </a:r>
            <a:r>
              <a:rPr lang="en-US" sz="1600" b="1" i="1" dirty="0" err="1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роблема</a:t>
            </a:r>
            <a:r>
              <a:rPr lang="en-US" sz="1600" b="1" i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b="1" i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индустрии находится не снаружи</a:t>
            </a:r>
            <a:r>
              <a:rPr lang="en-US" sz="1600" b="1" i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endParaRPr lang="ru-RU" sz="1600" b="1" i="1" dirty="0" smtClean="0">
              <a:solidFill>
                <a:srgbClr val="C8A85D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3150"/>
              </a:lnSpc>
            </a:pPr>
            <a:r>
              <a:rPr lang="en-US" sz="1600" b="1" i="1" dirty="0" err="1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Она</a:t>
            </a:r>
            <a:r>
              <a:rPr lang="en-US" sz="1600" b="1" i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b="1" i="1" dirty="0" err="1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внутри</a:t>
            </a:r>
            <a:r>
              <a:rPr lang="ru-RU" sz="1600" b="1" i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600" b="1" i="1" dirty="0">
              <a:solidFill>
                <a:srgbClr val="C8A85D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</p:txBody>
      </p:sp>
      <p:sp>
        <p:nvSpPr>
          <p:cNvPr id="15" name="Shape 9"/>
          <p:cNvSpPr/>
          <p:nvPr/>
        </p:nvSpPr>
        <p:spPr>
          <a:xfrm>
            <a:off x="7032575" y="2181225"/>
            <a:ext cx="0" cy="409575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7094488" y="2181225"/>
            <a:ext cx="9525" cy="409575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1"/>
          <p:cNvSpPr/>
          <p:nvPr/>
        </p:nvSpPr>
        <p:spPr>
          <a:xfrm>
            <a:off x="7766000" y="799947"/>
            <a:ext cx="2432304" cy="521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</a:t>
            </a:r>
            <a:r>
              <a:rPr lang="ru-RU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7766000" y="1170464"/>
            <a:ext cx="2432304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 err="1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Первые</a:t>
            </a:r>
            <a:r>
              <a:rPr lang="ru-RU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20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инициативы в странах СНГ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7766000" y="1714500"/>
            <a:ext cx="1956816" cy="521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</a:t>
            </a:r>
            <a:r>
              <a:rPr lang="ru-RU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7766000" y="2121408"/>
            <a:ext cx="195681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Первые </a:t>
            </a:r>
            <a:r>
              <a:rPr lang="en-US" sz="120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исламские</a:t>
            </a: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окна</a:t>
            </a:r>
            <a:r>
              <a:rPr lang="ru-RU" sz="120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странах СНГ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7751939" y="2727706"/>
            <a:ext cx="2734056" cy="5212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r>
              <a:rPr lang="ru-RU" sz="1500" b="1" dirty="0" smtClean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7766000" y="3082592"/>
            <a:ext cx="273405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</a:t>
            </a: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законодательства</a:t>
            </a:r>
            <a:r>
              <a:rPr lang="ru-RU" sz="120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СНГ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7766000" y="3737455"/>
            <a:ext cx="53949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2023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7751939" y="4114800"/>
            <a:ext cx="2231136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Государственная стратегия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7766000" y="4698121"/>
            <a:ext cx="676656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2026+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7766000" y="5047059"/>
            <a:ext cx="2304288" cy="22860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Системная трансформация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476251" y="6586538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476251" y="6848475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9" name="Text 23"/>
          <p:cNvSpPr/>
          <p:nvPr/>
        </p:nvSpPr>
        <p:spPr>
          <a:xfrm>
            <a:off x="933451" y="6848475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0" name="Text 24"/>
          <p:cNvSpPr/>
          <p:nvPr/>
        </p:nvSpPr>
        <p:spPr>
          <a:xfrm>
            <a:off x="9363075" y="6743700"/>
            <a:ext cx="2432304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</a:t>
            </a:r>
            <a:endParaRPr lang="en-US" sz="750" dirty="0"/>
          </a:p>
        </p:txBody>
      </p:sp>
      <p:sp>
        <p:nvSpPr>
          <p:cNvPr id="31" name="Text 25"/>
          <p:cNvSpPr/>
          <p:nvPr/>
        </p:nvSpPr>
        <p:spPr>
          <a:xfrm>
            <a:off x="7415155" y="1069406"/>
            <a:ext cx="114300" cy="114300"/>
          </a:xfrm>
          <a:prstGeom prst="roundRect">
            <a:avLst>
              <a:gd name="adj" fmla="val 960000"/>
            </a:avLst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6"/>
          <p:cNvSpPr/>
          <p:nvPr/>
        </p:nvSpPr>
        <p:spPr>
          <a:xfrm flipV="1">
            <a:off x="7426588" y="2056501"/>
            <a:ext cx="102869" cy="114300"/>
          </a:xfrm>
          <a:prstGeom prst="roundRect">
            <a:avLst>
              <a:gd name="adj" fmla="val 960000"/>
            </a:avLst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3" name="Text 27"/>
          <p:cNvSpPr/>
          <p:nvPr/>
        </p:nvSpPr>
        <p:spPr>
          <a:xfrm>
            <a:off x="7426587" y="2988310"/>
            <a:ext cx="110815" cy="102798"/>
          </a:xfrm>
          <a:prstGeom prst="roundRect">
            <a:avLst>
              <a:gd name="adj" fmla="val 960000"/>
            </a:avLst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4" name="Text 28"/>
          <p:cNvSpPr/>
          <p:nvPr/>
        </p:nvSpPr>
        <p:spPr>
          <a:xfrm>
            <a:off x="7426587" y="3961257"/>
            <a:ext cx="110815" cy="114300"/>
          </a:xfrm>
          <a:prstGeom prst="roundRect">
            <a:avLst>
              <a:gd name="adj" fmla="val 960000"/>
            </a:avLst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29"/>
          <p:cNvSpPr/>
          <p:nvPr/>
        </p:nvSpPr>
        <p:spPr>
          <a:xfrm>
            <a:off x="7415156" y="4876432"/>
            <a:ext cx="122245" cy="114301"/>
          </a:xfrm>
          <a:prstGeom prst="roundRect">
            <a:avLst>
              <a:gd name="adj" fmla="val 96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6251" y="285750"/>
            <a:ext cx="8833104" cy="429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000" b="1" kern="0" spc="-60" dirty="0" err="1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Точка</a:t>
            </a: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 </a:t>
            </a:r>
            <a:r>
              <a:rPr lang="en-US" sz="2000" b="1" kern="0" spc="-60" dirty="0" err="1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невозврата</a:t>
            </a:r>
            <a:r>
              <a:rPr lang="ru-RU" sz="2000" b="1" kern="0" spc="-60" dirty="0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:</a:t>
            </a:r>
            <a:r>
              <a:rPr lang="en-US" sz="2000" b="1" kern="0" spc="-60" dirty="0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 </a:t>
            </a: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Регуляторный парадокс СНГ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857254"/>
            <a:ext cx="1143000" cy="95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57251" y="5137547"/>
            <a:ext cx="114300" cy="1143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857251" y="5137547"/>
            <a:ext cx="146304" cy="11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047751" y="5108972"/>
            <a:ext cx="1600200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>
            <a:noAutofit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Количество НПА (Левая ось)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823647" y="5137547"/>
            <a:ext cx="114300" cy="114300"/>
          </a:xfrm>
          <a:prstGeom prst="rect">
            <a:avLst/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5823645" y="5137547"/>
            <a:ext cx="146304" cy="11887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014146" y="5108972"/>
            <a:ext cx="2158305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>
            <a:noAutofit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00" dirty="0">
                <a:solidFill>
                  <a:srgbClr val="FFFFFF">
                    <a:alpha val="5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Доля рынка % (Правая ось)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8172451" y="2175272"/>
            <a:ext cx="3776472" cy="6126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kern="0" spc="-100" dirty="0">
                <a:solidFill>
                  <a:srgbClr val="0F9D8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40%</a:t>
            </a:r>
            <a:endParaRPr lang="en-US" sz="4800" dirty="0"/>
          </a:p>
        </p:txBody>
      </p:sp>
      <p:sp>
        <p:nvSpPr>
          <p:cNvPr id="13" name="Text 9"/>
          <p:cNvSpPr/>
          <p:nvPr/>
        </p:nvSpPr>
        <p:spPr>
          <a:xfrm>
            <a:off x="8172451" y="2861072"/>
            <a:ext cx="3666744" cy="26517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kern="0" spc="60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СКРЫТЫЙ ПОТЕНЦИАЛ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8172451" y="3270647"/>
            <a:ext cx="3584448" cy="9966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Населения региона находятся вне банковского сектора по религиозным соображениям. Реформы создают каркас, но не обеспечивают практическую имплементацию.</a:t>
            </a:r>
            <a:endParaRPr lang="en-US" sz="1200" dirty="0"/>
          </a:p>
        </p:txBody>
      </p:sp>
      <p:pic>
        <p:nvPicPr>
          <p:cNvPr id="15" name="Image 2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72451" y="4580334"/>
            <a:ext cx="228600" cy="3048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553451" y="4566047"/>
            <a:ext cx="3200400" cy="3383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1050" i="1" dirty="0">
                <a:solidFill>
                  <a:srgbClr val="0F9D8A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Критический разрыв между буквой закона и реальным охватом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76251" y="5661426"/>
            <a:ext cx="0" cy="288131"/>
          </a:xfrm>
          <a:prstGeom prst="line">
            <a:avLst/>
          </a:prstGeom>
          <a:noFill/>
          <a:ln w="28575">
            <a:solidFill>
              <a:srgbClr val="C8A85D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95325" y="5662613"/>
            <a:ext cx="11301984" cy="29260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269"/>
              </a:lnSpc>
              <a:buNone/>
            </a:pPr>
            <a:r>
              <a:rPr lang="en-US" sz="1650" i="1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«Регуляторная база строит стадион. </a:t>
            </a:r>
            <a:r>
              <a:rPr lang="en-US" sz="1650" i="1" dirty="0">
                <a:solidFill>
                  <a:srgbClr val="FFFF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 она не способна заставить команду играть профессионально</a:t>
            </a:r>
            <a:r>
              <a:rPr lang="en-US" sz="1650" i="1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».</a:t>
            </a:r>
            <a:endParaRPr lang="en-US" sz="1650" dirty="0"/>
          </a:p>
        </p:txBody>
      </p:sp>
      <p:sp>
        <p:nvSpPr>
          <p:cNvPr id="19" name="Shape 14"/>
          <p:cNvSpPr/>
          <p:nvPr/>
        </p:nvSpPr>
        <p:spPr>
          <a:xfrm>
            <a:off x="476251" y="6272213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476251" y="6534150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6"/>
          <p:cNvSpPr/>
          <p:nvPr/>
        </p:nvSpPr>
        <p:spPr>
          <a:xfrm>
            <a:off x="933451" y="6534150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8848651" y="6429375"/>
            <a:ext cx="2953512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 | SLIDE 2</a:t>
            </a:r>
            <a:endParaRPr lang="en-US" sz="750" dirty="0"/>
          </a:p>
        </p:txBody>
      </p:sp>
      <p:pic>
        <p:nvPicPr>
          <p:cNvPr id="23" name="Рисунок 22" descr="C:\Users\a.joraev\Desktop\33e2b4b5-bde5-4195-9a67-8cc14a63ec5a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t="13979" r="34174" b="27742"/>
          <a:stretch/>
        </p:blipFill>
        <p:spPr bwMode="auto">
          <a:xfrm>
            <a:off x="857251" y="1112107"/>
            <a:ext cx="6964575" cy="37922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6251" y="285750"/>
            <a:ext cx="11558016" cy="429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Дефект №1. Кадровый вакуум и операционный саботаж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857254"/>
            <a:ext cx="1143000" cy="95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6251" y="1019175"/>
            <a:ext cx="11512296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Разрыв между стратегией и исполнением парализует исламскую модель</a:t>
            </a:r>
            <a:endParaRPr lang="en-US" sz="1350" dirty="0"/>
          </a:p>
        </p:txBody>
      </p:sp>
      <p:pic>
        <p:nvPicPr>
          <p:cNvPr id="6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33500" y="1685925"/>
            <a:ext cx="9525000" cy="28575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76251" y="4810125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76251" y="5119688"/>
            <a:ext cx="3648456" cy="1554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FRONT OFFICE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476251" y="5348288"/>
            <a:ext cx="0" cy="647700"/>
          </a:xfrm>
          <a:prstGeom prst="line">
            <a:avLst/>
          </a:prstGeom>
          <a:noFill/>
          <a:ln w="19050">
            <a:solidFill>
              <a:srgbClr val="0F9D8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76251" y="5348288"/>
            <a:ext cx="3584448" cy="649224"/>
          </a:xfrm>
          <a:prstGeom prst="rect">
            <a:avLst/>
          </a:prstGeom>
          <a:noFill/>
          <a:ln/>
        </p:spPr>
        <p:txBody>
          <a:bodyPr vert="horz" wrap="square" lIns="15240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Маркетинг «религиозного долга» </a:t>
            </a:r>
            <a:endParaRPr lang="ru-RU" sz="1050" dirty="0" smtClean="0">
              <a:solidFill>
                <a:srgbClr val="FFFFF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1500"/>
              </a:lnSpc>
              <a:buNone/>
            </a:pPr>
            <a:r>
              <a:rPr lang="en-US" sz="1050" dirty="0" err="1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вместо</a:t>
            </a:r>
            <a:r>
              <a:rPr lang="en-US" sz="105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этичного банкинга 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47700" y="5805488"/>
            <a:ext cx="3474720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Низкое доверие и отток клиентов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4324351" y="5119688"/>
            <a:ext cx="3648456" cy="1554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MIDDLE OFFICE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4324351" y="5348288"/>
            <a:ext cx="0" cy="647700"/>
          </a:xfrm>
          <a:prstGeom prst="line">
            <a:avLst/>
          </a:prstGeom>
          <a:noFill/>
          <a:ln w="19050">
            <a:solidFill>
              <a:srgbClr val="0F9D8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324351" y="5348288"/>
            <a:ext cx="3584448" cy="649224"/>
          </a:xfrm>
          <a:prstGeom prst="rect">
            <a:avLst/>
          </a:prstGeom>
          <a:noFill/>
          <a:ln/>
        </p:spPr>
        <p:txBody>
          <a:bodyPr vert="horz" wrap="square" lIns="15240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Трактовка Шариата как барьера, а не как системы управления рисками 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4495800" y="5805488"/>
            <a:ext cx="3474720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Блокировка сделок и стагнация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8172451" y="5119688"/>
            <a:ext cx="3648456" cy="1554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 OFFICE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8172451" y="5348288"/>
            <a:ext cx="0" cy="647700"/>
          </a:xfrm>
          <a:prstGeom prst="line">
            <a:avLst/>
          </a:prstGeom>
          <a:noFill/>
          <a:ln w="19050">
            <a:solidFill>
              <a:srgbClr val="0F9D8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172451" y="5348288"/>
            <a:ext cx="3584448" cy="649224"/>
          </a:xfrm>
          <a:prstGeom prst="rect">
            <a:avLst/>
          </a:prstGeom>
          <a:noFill/>
          <a:ln/>
        </p:spPr>
        <p:txBody>
          <a:bodyPr vert="horz" wrap="square" lIns="15240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ru-RU" sz="1050" dirty="0" smtClean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Несоблюдение международных стандартов в сфере исламских финансов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8343900" y="5805488"/>
            <a:ext cx="3474720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 Несоответствие и убытки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76251" y="6229350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76251" y="6460331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933451" y="6460331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1201341" y="6384131"/>
            <a:ext cx="76169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i="1" dirty="0">
                <a:solidFill>
                  <a:srgbClr val="C8A85D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Вывод:</a:t>
            </a:r>
            <a:r>
              <a:rPr lang="en-US" sz="975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Профессиональный саботаж нивелирует любые регуляторные реформы без трансформации мышления персонала.</a:t>
            </a:r>
            <a:endParaRPr lang="en-US" sz="975" dirty="0"/>
          </a:p>
        </p:txBody>
      </p:sp>
      <p:sp>
        <p:nvSpPr>
          <p:cNvPr id="24" name="Text 20"/>
          <p:cNvSpPr/>
          <p:nvPr/>
        </p:nvSpPr>
        <p:spPr>
          <a:xfrm>
            <a:off x="9468817" y="6429375"/>
            <a:ext cx="2322576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</a:t>
            </a:r>
            <a:endParaRPr lang="en-US" sz="750" dirty="0"/>
          </a:p>
        </p:txBody>
      </p:sp>
      <p:sp>
        <p:nvSpPr>
          <p:cNvPr id="25" name="Text 21"/>
          <p:cNvSpPr/>
          <p:nvPr/>
        </p:nvSpPr>
        <p:spPr>
          <a:xfrm>
            <a:off x="3910015" y="1524000"/>
            <a:ext cx="4371975" cy="590550"/>
          </a:xfrm>
          <a:prstGeom prst="rect">
            <a:avLst/>
          </a:prstGeom>
          <a:noFill/>
          <a:ln w="9525">
            <a:solidFill>
              <a:srgbClr val="0F9D8A"/>
            </a:solidFill>
          </a:ln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4300539" y="1714500"/>
            <a:ext cx="3712464" cy="210312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kern="0" spc="150" dirty="0">
                <a:solidFill>
                  <a:srgbClr val="FFFFFF"/>
                </a:solidFill>
                <a:latin typeface="Arial" pitchFamily="34" charset="0"/>
                <a:ea typeface="Inter" pitchFamily="34" charset="-122"/>
                <a:cs typeface="Arial" pitchFamily="34" charset="0"/>
              </a:rPr>
              <a:t>СТРАТЕГИЯ / TOP MANAGEMENT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676527" y="2571750"/>
            <a:ext cx="361951" cy="34290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2390701" y="3028950"/>
            <a:ext cx="9875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ФРОНТ-ОФИС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2038276" y="3295650"/>
            <a:ext cx="1673352" cy="3840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Продажа продуктов как</a:t>
            </a:r>
            <a:endParaRPr lang="en-US" sz="105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«кредитов без процентов»</a:t>
            </a:r>
            <a:endParaRPr lang="en-US" sz="1050" dirty="0"/>
          </a:p>
        </p:txBody>
      </p:sp>
      <p:sp>
        <p:nvSpPr>
          <p:cNvPr id="30" name="Text 25"/>
          <p:cNvSpPr/>
          <p:nvPr/>
        </p:nvSpPr>
        <p:spPr>
          <a:xfrm>
            <a:off x="5995988" y="2900363"/>
            <a:ext cx="292608" cy="38404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700" i="1" kern="0" spc="-60" dirty="0">
                <a:solidFill>
                  <a:srgbClr val="C8A85D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X</a:t>
            </a:r>
            <a:endParaRPr lang="en-US" sz="2700" dirty="0"/>
          </a:p>
        </p:txBody>
      </p:sp>
      <p:sp>
        <p:nvSpPr>
          <p:cNvPr id="31" name="Text 26"/>
          <p:cNvSpPr/>
          <p:nvPr/>
        </p:nvSpPr>
        <p:spPr>
          <a:xfrm>
            <a:off x="5914951" y="3281363"/>
            <a:ext cx="402336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1200" kern="0" spc="-4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РАЗРЫВ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32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24965" y="2571750"/>
            <a:ext cx="219075" cy="342900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8815313" y="3028950"/>
            <a:ext cx="1097280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MIDDLE OFFICE</a:t>
            </a:r>
            <a:endParaRPr lang="en-US" sz="1050" dirty="0"/>
          </a:p>
        </p:txBody>
      </p:sp>
      <p:sp>
        <p:nvSpPr>
          <p:cNvPr id="34" name="Text 28"/>
          <p:cNvSpPr/>
          <p:nvPr/>
        </p:nvSpPr>
        <p:spPr>
          <a:xfrm>
            <a:off x="8124751" y="3295650"/>
            <a:ext cx="3292892" cy="38404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Юристы, </a:t>
            </a:r>
            <a:r>
              <a:rPr lang="en-US" sz="1050" dirty="0" err="1" smtClean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Риск</a:t>
            </a:r>
            <a:r>
              <a:rPr lang="ru-RU" sz="1050" dirty="0" smtClean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-менеджера</a:t>
            </a:r>
            <a:r>
              <a:rPr lang="en-US" sz="1050" dirty="0" smtClean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050" dirty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Бухгалтерия:</a:t>
            </a:r>
            <a:endParaRPr lang="en-US" sz="105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050" dirty="0">
                <a:solidFill>
                  <a:srgbClr val="D1D5D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«Исламское окно = источник проблем»</a:t>
            </a:r>
            <a:endParaRPr lang="en-US" sz="1050" dirty="0"/>
          </a:p>
        </p:txBody>
      </p:sp>
      <p:sp>
        <p:nvSpPr>
          <p:cNvPr id="35" name="Text 29"/>
          <p:cNvSpPr/>
          <p:nvPr/>
        </p:nvSpPr>
        <p:spPr>
          <a:xfrm>
            <a:off x="3856584" y="4210050"/>
            <a:ext cx="4478685" cy="495300"/>
          </a:xfrm>
          <a:prstGeom prst="rect">
            <a:avLst/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6" name="Text 30"/>
          <p:cNvSpPr/>
          <p:nvPr/>
        </p:nvSpPr>
        <p:spPr>
          <a:xfrm>
            <a:off x="3857551" y="4210050"/>
            <a:ext cx="4526280" cy="502920"/>
          </a:xfrm>
          <a:prstGeom prst="rect">
            <a:avLst/>
          </a:prstGeom>
          <a:noFill/>
          <a:ln/>
        </p:spPr>
        <p:txBody>
          <a:bodyPr vert="horz" wrap="square" lIns="304800" tIns="114300" rIns="304800" bIns="11430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kern="0" spc="130" dirty="0">
                <a:solidFill>
                  <a:srgbClr val="0E17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СКРЫТЫЙ ОПЕРАЦИОННЫЙ САБОТАЖ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6251" y="285750"/>
            <a:ext cx="8833104" cy="429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Дефект №2. Корпоративный паралич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857254"/>
            <a:ext cx="1143000" cy="95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6251" y="1262063"/>
            <a:ext cx="6373368" cy="4023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100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РАДАРНАЯ ДИАГРАММА: ДИСБАЛАНС КОМПЕТЕНЦИЙ И ОПЕРАЦИОННЫЙ РАЗРЫВ</a:t>
            </a:r>
            <a:endParaRPr lang="en-US" sz="1050" dirty="0"/>
          </a:p>
        </p:txBody>
      </p:sp>
      <p:pic>
        <p:nvPicPr>
          <p:cNvPr id="7" name="Image 2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91375" y="1645444"/>
            <a:ext cx="152400" cy="1524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58075" y="1607344"/>
            <a:ext cx="4306824" cy="11155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Текущая модель демонстрирует критический перекос: при глубокой экспертизе в Фикхе наблюдается системный дефицит операционных компетенций.</a:t>
            </a:r>
            <a:endParaRPr lang="en-US" sz="1350" dirty="0"/>
          </a:p>
        </p:txBody>
      </p:sp>
      <p:pic>
        <p:nvPicPr>
          <p:cNvPr id="9" name="Image 3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191375" y="2912269"/>
            <a:ext cx="190500" cy="15240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496175" y="2874169"/>
            <a:ext cx="4270248" cy="11155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194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Отсутствие интеграции Шариатского надзора в казначейские и ИТ-процессы блокирует масштабирование продуктов и создает риски комплаенса.</a:t>
            </a:r>
            <a:endParaRPr lang="en-US" sz="1350" dirty="0"/>
          </a:p>
        </p:txBody>
      </p:sp>
      <p:sp>
        <p:nvSpPr>
          <p:cNvPr id="11" name="Shape 5"/>
          <p:cNvSpPr/>
          <p:nvPr/>
        </p:nvSpPr>
        <p:spPr>
          <a:xfrm>
            <a:off x="7191375" y="4293398"/>
            <a:ext cx="0" cy="1462087"/>
          </a:xfrm>
          <a:prstGeom prst="line">
            <a:avLst/>
          </a:prstGeom>
          <a:noFill/>
          <a:ln w="19050">
            <a:solidFill>
              <a:srgbClr val="C8A85D"/>
            </a:solidFill>
            <a:prstDash val="solid"/>
          </a:ln>
        </p:spPr>
      </p:sp>
      <p:sp>
        <p:nvSpPr>
          <p:cNvPr id="12" name="Text 6"/>
          <p:cNvSpPr/>
          <p:nvPr/>
        </p:nvSpPr>
        <p:spPr>
          <a:xfrm>
            <a:off x="7439025" y="4367213"/>
            <a:ext cx="4334256" cy="13167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063"/>
              </a:lnSpc>
              <a:buNone/>
            </a:pPr>
            <a:r>
              <a:rPr lang="en-US" sz="1650" b="1" i="1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«Шариатский совет не должен говорить только языком фикха. Он обязан говорить языком казначейства, аудиторов, бухгалтерии, ИТ».</a:t>
            </a:r>
            <a:endParaRPr lang="en-US" sz="1650" dirty="0"/>
          </a:p>
        </p:txBody>
      </p:sp>
      <p:sp>
        <p:nvSpPr>
          <p:cNvPr id="13" name="Shape 7"/>
          <p:cNvSpPr/>
          <p:nvPr/>
        </p:nvSpPr>
        <p:spPr>
          <a:xfrm>
            <a:off x="476251" y="6272213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4" name="Text 8"/>
          <p:cNvSpPr/>
          <p:nvPr/>
        </p:nvSpPr>
        <p:spPr>
          <a:xfrm>
            <a:off x="476251" y="6534150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933451" y="6534150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0"/>
          <p:cNvSpPr/>
          <p:nvPr/>
        </p:nvSpPr>
        <p:spPr>
          <a:xfrm>
            <a:off x="8429179" y="6429375"/>
            <a:ext cx="3383280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 | CENTRAL ASIA</a:t>
            </a:r>
            <a:endParaRPr lang="en-US" sz="750" dirty="0"/>
          </a:p>
        </p:txBody>
      </p:sp>
      <p:pic>
        <p:nvPicPr>
          <p:cNvPr id="1026" name="Picture 2" descr="C:\Users\a.joraev\Downloads\WhatsApp Image 2026-07-09 at 06.47.54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1" y="1664399"/>
            <a:ext cx="6373368" cy="459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4390" y="285750"/>
            <a:ext cx="9813372" cy="429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Дефект №3. Иллюзия выбора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857254"/>
            <a:ext cx="1143000" cy="95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4391" y="1628775"/>
            <a:ext cx="3959352" cy="19202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50" kern="0" spc="100" dirty="0">
                <a:solidFill>
                  <a:srgbClr val="C8A8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СТРУКТУРА СОВОКУПНОГО ПОРТФЕЛЯ ИФИ В ЦА</a:t>
            </a:r>
            <a:endParaRPr lang="en-US" sz="1050" dirty="0"/>
          </a:p>
        </p:txBody>
      </p:sp>
      <p:pic>
        <p:nvPicPr>
          <p:cNvPr id="6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6251" y="1971675"/>
            <a:ext cx="5391151" cy="3810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324600" y="2075859"/>
            <a:ext cx="0" cy="1696641"/>
          </a:xfrm>
          <a:prstGeom prst="line">
            <a:avLst/>
          </a:prstGeom>
          <a:noFill/>
          <a:ln w="19050">
            <a:solidFill>
              <a:srgbClr val="0F9D8A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534151" y="2075855"/>
            <a:ext cx="5340096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kern="0" spc="70" dirty="0">
                <a:solidFill>
                  <a:srgbClr val="0F9D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СИСТЕМНЫЙ ДИАГНОЗ: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6534151" y="2457450"/>
            <a:ext cx="5230368" cy="13167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072"/>
              </a:lnSpc>
              <a:buNone/>
            </a:pPr>
            <a:r>
              <a:rPr lang="en-US" sz="1275" dirty="0">
                <a:solidFill>
                  <a:srgbClr val="E5E7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Тотальная доминация </a:t>
            </a:r>
            <a:r>
              <a:rPr lang="en-US" sz="1275" b="1" dirty="0">
                <a:solidFill>
                  <a:srgbClr val="E5E7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Мурабаха (90%)</a:t>
            </a:r>
            <a:r>
              <a:rPr lang="en-US" sz="1275" dirty="0">
                <a:solidFill>
                  <a:srgbClr val="E5E7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превращает исламский банкинг в громоздкий аналог потре��ительского кредитования. Отсутствие инвестиционных инструментов ведет к высокой себестоимости фондирования и потере конкурентоспособности.</a:t>
            </a:r>
            <a:endParaRPr lang="en-US" sz="1275" dirty="0"/>
          </a:p>
        </p:txBody>
      </p:sp>
      <p:pic>
        <p:nvPicPr>
          <p:cNvPr id="10" name="Image 2" descr="image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24602" y="4229695"/>
            <a:ext cx="190500" cy="2667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67500" y="4229695"/>
            <a:ext cx="3429000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Высокая себестоимость фондирования</a:t>
            </a:r>
            <a:endParaRPr lang="en-US" sz="1350" dirty="0"/>
          </a:p>
        </p:txBody>
      </p:sp>
      <p:pic>
        <p:nvPicPr>
          <p:cNvPr id="12" name="Image 3" descr="image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24601" y="4648795"/>
            <a:ext cx="171451" cy="2667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48451" y="4648795"/>
            <a:ext cx="4087368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Критическое снижение операционной гибкости</a:t>
            </a:r>
            <a:endParaRPr lang="en-US" sz="1350" dirty="0"/>
          </a:p>
        </p:txBody>
      </p:sp>
      <p:pic>
        <p:nvPicPr>
          <p:cNvPr id="14" name="Image 4" descr="image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324602" y="5067895"/>
            <a:ext cx="190500" cy="26670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667500" y="5067895"/>
            <a:ext cx="3172968" cy="27432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Уязвимость перед финтех-гигантами</a:t>
            </a:r>
            <a:endParaRPr lang="en-US" sz="1350" dirty="0"/>
          </a:p>
        </p:txBody>
      </p:sp>
      <p:sp>
        <p:nvSpPr>
          <p:cNvPr id="16" name="Shape 9"/>
          <p:cNvSpPr/>
          <p:nvPr/>
        </p:nvSpPr>
        <p:spPr>
          <a:xfrm>
            <a:off x="476251" y="6243638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7" name="Text 10"/>
          <p:cNvSpPr/>
          <p:nvPr/>
        </p:nvSpPr>
        <p:spPr>
          <a:xfrm>
            <a:off x="476251" y="6467475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1"/>
          <p:cNvSpPr/>
          <p:nvPr/>
        </p:nvSpPr>
        <p:spPr>
          <a:xfrm>
            <a:off x="971551" y="6467475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2"/>
          <p:cNvSpPr/>
          <p:nvPr/>
        </p:nvSpPr>
        <p:spPr>
          <a:xfrm>
            <a:off x="1123951" y="6400800"/>
            <a:ext cx="2944368" cy="173736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i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Абдурашид устаз Жораев, PhD — Системный аудит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9363075" y="6429375"/>
            <a:ext cx="2432304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726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76251" y="285750"/>
            <a:ext cx="9811512" cy="429768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Autofit/>
          </a:bodyPr>
          <a:lstStyle/>
          <a:p>
            <a:pPr marL="0" indent="0" algn="l">
              <a:lnSpc>
                <a:spcPts val="3375"/>
              </a:lnSpc>
              <a:buNone/>
            </a:pPr>
            <a:r>
              <a:rPr lang="en-US" sz="2000" b="1" kern="0" spc="-60" dirty="0" err="1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Дефект</a:t>
            </a:r>
            <a:r>
              <a:rPr lang="en-US" sz="2000" b="1" kern="0" spc="-60" dirty="0" smtClean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 </a:t>
            </a:r>
            <a:r>
              <a:rPr lang="en-US" sz="2000" b="1" kern="0" spc="-60" dirty="0">
                <a:solidFill>
                  <a:srgbClr val="FFFFFF"/>
                </a:solidFill>
                <a:latin typeface="Arial" pitchFamily="34" charset="0"/>
                <a:ea typeface="Playfair Display" pitchFamily="34" charset="-122"/>
                <a:cs typeface="Arial" pitchFamily="34" charset="0"/>
              </a:rPr>
              <a:t>№4. Маркетинговая близорукость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251" y="857254"/>
            <a:ext cx="1143000" cy="95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6251" y="1171575"/>
            <a:ext cx="11301984" cy="7498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1800" b="1" dirty="0">
                <a:solidFill>
                  <a:srgbClr val="0F9D8A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Главная мысль:</a:t>
            </a: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Исламский банкинг — это не религиозный продукт, а экономически эффективная бизнес-модель для массового рынка.</a:t>
            </a:r>
            <a:endParaRPr lang="en-US" sz="1800" dirty="0"/>
          </a:p>
        </p:txBody>
      </p:sp>
      <p:pic>
        <p:nvPicPr>
          <p:cNvPr id="6" name="Image 1" descr="imag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6251" y="2295528"/>
            <a:ext cx="11239500" cy="3133725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76251" y="5810250"/>
            <a:ext cx="0" cy="471488"/>
          </a:xfrm>
          <a:prstGeom prst="line">
            <a:avLst/>
          </a:prstGeom>
          <a:noFill/>
          <a:ln w="28575">
            <a:solidFill>
              <a:srgbClr val="C8A85D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95325" y="5807869"/>
            <a:ext cx="11064240" cy="484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50" dirty="0" err="1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Переход</a:t>
            </a:r>
            <a:r>
              <a:rPr lang="en-US" sz="1350" dirty="0" smtClean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 </a:t>
            </a:r>
            <a:r>
              <a:rPr lang="en-US" sz="1350" dirty="0">
                <a:solidFill>
                  <a:srgbClr val="CC99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«религиозного маркетинга» </a:t>
            </a: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стратегии </a:t>
            </a:r>
            <a:r>
              <a:rPr lang="en-US" sz="1350" dirty="0">
                <a:solidFill>
                  <a:srgbClr val="00CC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«реальных активов» </a:t>
            </a: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позволяет трансформировать исламские финансы в конкурентоспособную платформу для привлечения международного капитала и GCC-инвестиций.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476251" y="6591300"/>
            <a:ext cx="11239500" cy="0"/>
          </a:xfrm>
          <a:prstGeom prst="line">
            <a:avLst/>
          </a:prstGeom>
          <a:noFill/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476251" y="6853238"/>
            <a:ext cx="381000" cy="38100"/>
          </a:xfrm>
          <a:prstGeom prst="rect">
            <a:avLst/>
          </a:prstGeom>
          <a:solidFill>
            <a:srgbClr val="0F9D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933451" y="6853238"/>
            <a:ext cx="38100" cy="38100"/>
          </a:xfrm>
          <a:prstGeom prst="roundRect">
            <a:avLst>
              <a:gd name="adj" fmla="val 100000"/>
            </a:avLst>
          </a:prstGeom>
          <a:solidFill>
            <a:srgbClr val="C8A85D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9468817" y="6748463"/>
            <a:ext cx="2322576" cy="146304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t">
            <a:normAutofit/>
          </a:bodyPr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kern="0" spc="150" dirty="0">
                <a:solidFill>
                  <a:srgbClr val="C8A85D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INFRASTRUCTURE AUDIT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605</Words>
  <Application>Microsoft Office PowerPoint</Application>
  <PresentationFormat>Произвольный</PresentationFormat>
  <Paragraphs>107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Playfair Display</vt:lpstr>
      <vt:lpstr>Inter</vt:lpstr>
      <vt:lpstr>宋体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百度文库 v1.0.0</dc:creator>
  <cp:lastModifiedBy>Абдуррашид Жораев</cp:lastModifiedBy>
  <cp:revision>13</cp:revision>
  <dcterms:created xsi:type="dcterms:W3CDTF">2026-07-08T22:23:21Z</dcterms:created>
  <dcterms:modified xsi:type="dcterms:W3CDTF">2026-07-09T00:54:20Z</dcterms:modified>
</cp:coreProperties>
</file>